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0" r:id="rId6"/>
    <p:sldId id="271" r:id="rId7"/>
    <p:sldId id="261" r:id="rId8"/>
    <p:sldId id="264" r:id="rId9"/>
    <p:sldId id="265" r:id="rId10"/>
    <p:sldId id="266" r:id="rId11"/>
    <p:sldId id="27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41953B"/>
    <a:srgbClr val="A50021"/>
    <a:srgbClr val="C1E8BA"/>
    <a:srgbClr val="FFFFCC"/>
    <a:srgbClr val="AAE1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0AB3-9400-4793-8FEA-922999CB20FA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23BA-3432-484E-8CDF-F375A30972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00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623BA-3432-484E-8CDF-F375A30972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2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D282-1FC9-4CD9-B76B-E7D02E3D111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7CD1F-708B-477A-8E07-CCAFEAC53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1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8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0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1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4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2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6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4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9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4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2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2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8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35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89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7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85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6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6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6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6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0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Развитие игровой деятельности дошкольника в условиях введения ФГОС дошкольного образования </a:t>
            </a:r>
          </a:p>
        </p:txBody>
      </p:sp>
      <p:sp>
        <p:nvSpPr>
          <p:cNvPr id="396" name="Подзаголовок 395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88583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Консультация для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воспитателей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96473"/>
            <a:ext cx="6643734" cy="675032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Условия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успешного руководства игрой: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1791726" y="1269704"/>
            <a:ext cx="5613667" cy="3302304"/>
          </a:xfrm>
          <a:prstGeom prst="roundRect">
            <a:avLst>
              <a:gd name="adj" fmla="val 796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sz="2000" dirty="0"/>
              <a:t>Умение наблюдать за детьми, понимать их игровые замыслы, переживания.</a:t>
            </a:r>
          </a:p>
          <a:p>
            <a:r>
              <a:rPr lang="ru-RU" sz="2000" dirty="0"/>
              <a:t>Воспитателю необходимо завоевать доверие детей, установить с ними контакт. Это легко достигается в том случае, если воспитатель относится к игре серьёзно, с искренним интересом, без обидного снисхождения.</a:t>
            </a:r>
          </a:p>
          <a:p>
            <a:r>
              <a:rPr lang="ru-RU" sz="2000" dirty="0"/>
              <a:t>Необходимо опираться на психологию детей, считаться с детскими замыслами, бережно относиться к детской выдумке, созданному ребёнком образу.</a:t>
            </a:r>
          </a:p>
          <a:p>
            <a:endParaRPr lang="ru-RU" sz="2400" b="1" dirty="0">
              <a:latin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865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548680"/>
            <a:ext cx="7921253" cy="135632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Классификации детских игр</a:t>
            </a:r>
          </a:p>
        </p:txBody>
      </p:sp>
      <p:sp>
        <p:nvSpPr>
          <p:cNvPr id="13315" name="Oval 7"/>
          <p:cNvSpPr>
            <a:spLocks noChangeArrowheads="1"/>
          </p:cNvSpPr>
          <p:nvPr/>
        </p:nvSpPr>
        <p:spPr bwMode="auto">
          <a:xfrm>
            <a:off x="3635375" y="2420938"/>
            <a:ext cx="2160588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dirty="0"/>
              <a:t>ИГРЫ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1331913" y="3429000"/>
            <a:ext cx="2881312" cy="720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dirty="0"/>
              <a:t>Творческие 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5651500" y="3429000"/>
            <a:ext cx="2881313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dirty="0"/>
              <a:t>С правилами</a:t>
            </a:r>
          </a:p>
        </p:txBody>
      </p: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179388" y="4437063"/>
            <a:ext cx="2232025" cy="6492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режиссерские</a:t>
            </a:r>
          </a:p>
        </p:txBody>
      </p:sp>
      <p:sp>
        <p:nvSpPr>
          <p:cNvPr id="13319" name="AutoShape 12"/>
          <p:cNvSpPr>
            <a:spLocks noChangeArrowheads="1"/>
          </p:cNvSpPr>
          <p:nvPr/>
        </p:nvSpPr>
        <p:spPr bwMode="auto">
          <a:xfrm>
            <a:off x="3059113" y="4508500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сюжетно-ролевые</a:t>
            </a:r>
          </a:p>
        </p:txBody>
      </p:sp>
      <p:sp>
        <p:nvSpPr>
          <p:cNvPr id="13320" name="AutoShape 13"/>
          <p:cNvSpPr>
            <a:spLocks noChangeArrowheads="1"/>
          </p:cNvSpPr>
          <p:nvPr/>
        </p:nvSpPr>
        <p:spPr bwMode="auto">
          <a:xfrm>
            <a:off x="179388" y="5661025"/>
            <a:ext cx="2879725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театрализованные</a:t>
            </a:r>
          </a:p>
        </p:txBody>
      </p:sp>
      <p:sp>
        <p:nvSpPr>
          <p:cNvPr id="13321" name="AutoShape 14"/>
          <p:cNvSpPr>
            <a:spLocks noChangeArrowheads="1"/>
          </p:cNvSpPr>
          <p:nvPr/>
        </p:nvSpPr>
        <p:spPr bwMode="auto">
          <a:xfrm>
            <a:off x="3203575" y="5661025"/>
            <a:ext cx="2232025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строительные</a:t>
            </a:r>
          </a:p>
        </p:txBody>
      </p:sp>
      <p:sp>
        <p:nvSpPr>
          <p:cNvPr id="13322" name="AutoShape 15"/>
          <p:cNvSpPr>
            <a:spLocks noChangeArrowheads="1"/>
          </p:cNvSpPr>
          <p:nvPr/>
        </p:nvSpPr>
        <p:spPr bwMode="auto">
          <a:xfrm>
            <a:off x="7092950" y="5589588"/>
            <a:ext cx="1873250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подвижные</a:t>
            </a:r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auto">
          <a:xfrm>
            <a:off x="5867400" y="4868863"/>
            <a:ext cx="2232025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 i="1"/>
              <a:t>дидактические</a:t>
            </a:r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>
            <a:off x="5508625" y="3068638"/>
            <a:ext cx="15843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 flipH="1">
            <a:off x="2484438" y="3068638"/>
            <a:ext cx="143827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9"/>
          <p:cNvSpPr>
            <a:spLocks noChangeShapeType="1"/>
          </p:cNvSpPr>
          <p:nvPr/>
        </p:nvSpPr>
        <p:spPr bwMode="auto">
          <a:xfrm flipH="1">
            <a:off x="2339975" y="4149725"/>
            <a:ext cx="360363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20"/>
          <p:cNvSpPr>
            <a:spLocks noChangeShapeType="1"/>
          </p:cNvSpPr>
          <p:nvPr/>
        </p:nvSpPr>
        <p:spPr bwMode="auto">
          <a:xfrm>
            <a:off x="2700338" y="4149725"/>
            <a:ext cx="503237" cy="165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21"/>
          <p:cNvSpPr>
            <a:spLocks noChangeShapeType="1"/>
          </p:cNvSpPr>
          <p:nvPr/>
        </p:nvSpPr>
        <p:spPr bwMode="auto">
          <a:xfrm>
            <a:off x="2700338" y="4149725"/>
            <a:ext cx="158432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 flipH="1">
            <a:off x="1331913" y="4149725"/>
            <a:ext cx="1368425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23"/>
          <p:cNvSpPr>
            <a:spLocks noChangeShapeType="1"/>
          </p:cNvSpPr>
          <p:nvPr/>
        </p:nvSpPr>
        <p:spPr bwMode="auto">
          <a:xfrm>
            <a:off x="8243888" y="4149725"/>
            <a:ext cx="144462" cy="143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24"/>
          <p:cNvSpPr>
            <a:spLocks noChangeShapeType="1"/>
          </p:cNvSpPr>
          <p:nvPr/>
        </p:nvSpPr>
        <p:spPr bwMode="auto">
          <a:xfrm flipH="1">
            <a:off x="6948488" y="4149725"/>
            <a:ext cx="129540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0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1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804988" y="4559300"/>
            <a:ext cx="5486400" cy="566738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804862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 НОВЫХ ВСТРЕЧ!</a:t>
            </a: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5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7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329"/>
          <p:cNvGrpSpPr/>
          <p:nvPr/>
        </p:nvGrpSpPr>
        <p:grpSpPr>
          <a:xfrm>
            <a:off x="1857356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29"/>
          <p:cNvGrpSpPr/>
          <p:nvPr/>
        </p:nvGrpSpPr>
        <p:grpSpPr>
          <a:xfrm rot="16200000">
            <a:off x="6043727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29"/>
          <p:cNvGrpSpPr/>
          <p:nvPr/>
        </p:nvGrpSpPr>
        <p:grpSpPr>
          <a:xfrm rot="5400000">
            <a:off x="6611849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1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0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SPRING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928662" y="1685314"/>
            <a:ext cx="7800972" cy="3361277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 fontAlgn="base">
              <a:spcAft>
                <a:spcPct val="0"/>
              </a:spcAft>
              <a:buNone/>
            </a:pPr>
            <a:r>
              <a:rPr lang="ru-RU" sz="4800" b="1" i="1" kern="0" dirty="0">
                <a:solidFill>
                  <a:srgbClr val="002060"/>
                </a:solidFill>
                <a:latin typeface="Arial" charset="0"/>
              </a:rPr>
              <a:t>Хорошая игра похожа на хорошую работу, плохая игра похожа на плохую работу</a:t>
            </a:r>
            <a:r>
              <a:rPr lang="ru-RU" sz="4000" kern="0" dirty="0">
                <a:solidFill>
                  <a:srgbClr val="002060"/>
                </a:solidFill>
                <a:latin typeface="Arial" charset="0"/>
              </a:rPr>
              <a:t>  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kern="0" dirty="0">
                <a:solidFill>
                  <a:srgbClr val="000000"/>
                </a:solidFill>
                <a:latin typeface="Arial" charset="0"/>
              </a:rPr>
              <a:t>                  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kern="0" dirty="0">
                <a:solidFill>
                  <a:srgbClr val="000000"/>
                </a:solidFill>
                <a:latin typeface="Arial" charset="0"/>
              </a:rPr>
              <a:t>                        А.С. Макаренко</a:t>
            </a:r>
            <a:r>
              <a:rPr lang="ru-RU" kern="0" dirty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0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400" i="1" kern="0" dirty="0">
                <a:solidFill>
                  <a:srgbClr val="CC0000"/>
                </a:solidFill>
                <a:latin typeface="Arial" charset="0"/>
              </a:rPr>
              <a:t>Игра – ведущий вид деятельности детей дошкольного возраста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3760731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charset="0"/>
              </a:rPr>
              <a:t>Определение ведущего вида деятельности дано </a:t>
            </a:r>
            <a:r>
              <a:rPr lang="ru-RU" sz="2400" dirty="0" err="1">
                <a:latin typeface="Arial" charset="0"/>
              </a:rPr>
              <a:t>А.Н.Леонтьевым</a:t>
            </a:r>
            <a:r>
              <a:rPr lang="ru-RU" sz="2400" dirty="0">
                <a:latin typeface="Arial" charset="0"/>
              </a:rPr>
              <a:t>: это деятельность, развитие которой обусловливает главные изменения в психических процессах и психологических особенностях личности на данной стадии развития. Это деятельность, в которой возникают и дифференцируются новые виды деятельности, формируются или перестраиваются психические процессы, происходят основные личностные изменения ребенка.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628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0" name="Заголовок 1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7148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  </a:t>
            </a: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- развлекательная;</a:t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- коммуникативная;   </a:t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      - терапевтическая;</a:t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 - самореализации;</a:t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charset="0"/>
              </a:rPr>
              <a:t>   - социализации</a:t>
            </a: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411" name="Заголовок 1"/>
          <p:cNvSpPr>
            <a:spLocks noGrp="1"/>
          </p:cNvSpPr>
          <p:nvPr>
            <p:ph type="title"/>
          </p:nvPr>
        </p:nvSpPr>
        <p:spPr>
          <a:xfrm>
            <a:off x="1214438" y="17463"/>
            <a:ext cx="66436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dirty="0" smtClean="0">
                <a:solidFill>
                  <a:schemeClr val="folHlink"/>
                </a:solidFill>
                <a:latin typeface="Arial" charset="0"/>
              </a:rPr>
              <a:t>Функции игры:</a:t>
            </a: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endParaRPr lang="ru-RU" sz="4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0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ИГРА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14908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Arial" charset="0"/>
              </a:rPr>
              <a:t>Планомерное обогащение жизненного опыта детей, расширение их знаний об окружающей действительности;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charset="0"/>
              </a:rPr>
              <a:t>Обогащение детского игрового опыта и культуры игры во время совместных (обучающих) игр педагога с детьми;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charset="0"/>
              </a:rPr>
              <a:t>Создание развивающей предметно-игровой среды с учетом обогащающегося жизненного и игрового опыта детей;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charset="0"/>
              </a:rPr>
              <a:t>Проблемное общение взрослого с детьми направлено на активизацию игры детей через постановку новых игровых задач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0529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67055" y="96473"/>
            <a:ext cx="6643734" cy="675032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 игры</a:t>
            </a:r>
            <a:endParaRPr lang="ru-RU" sz="28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1428728" y="1269704"/>
            <a:ext cx="6118443" cy="3239416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endParaRPr lang="ru-RU" sz="2400" b="1" dirty="0">
              <a:latin typeface="Times New Roman" pitchFamily="18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Игра – это свободная развивающая деятельность, осуществляемая по желанию ребенка, ради удовольствия от самого процесса деятельности, а не для какого-либо результата.</a:t>
            </a:r>
          </a:p>
          <a:p>
            <a:pPr>
              <a:spcBef>
                <a:spcPts val="80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Игровая деятельность носит творческий импровизационный характер.</a:t>
            </a:r>
          </a:p>
          <a:p>
            <a:pPr>
              <a:spcBef>
                <a:spcPts val="80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Игровой деятельности сопутствуют эмоциональная приподнятость, соперничество, состязательность.</a:t>
            </a:r>
          </a:p>
          <a:p>
            <a:pPr>
              <a:spcBef>
                <a:spcPts val="80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Для игры характерно наличие прямых или косвенных правил, отражающих содержание игры.</a:t>
            </a:r>
          </a:p>
          <a:p>
            <a:pPr>
              <a:spcBef>
                <a:spcPts val="800"/>
              </a:spcBef>
              <a:buNone/>
            </a:pP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800"/>
              </a:spcBef>
              <a:buNone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2678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17815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Какие качества формируются у ребёнка в процессе игры?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14908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Произвольное поведение, познавательные процессы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игре развивается способность к воображению, образному мышлению, это происходит по тому, что ребёнок воссоздаёт в игре то, что ему интересно с помощью условных действий.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игре ребёнок воссоздаёт действие взрослого и приобретает опыт взаимодействия со сверстниками.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игре он учится подчинять свои желания определённым требованиям. Это важно для воспитания воли.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942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17815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latin typeface="Arial" charset="0"/>
              </a:rPr>
              <a:t>Факторы реализации игры:</a:t>
            </a:r>
            <a:endParaRPr lang="ru-RU" sz="28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0"/>
            <a:ext cx="7819000" cy="4400579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установление содержательной связи между знаниями детей об окружающей действительности (содержание познавательной сферы) и их игрой;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включение всех видов игр в педагогический процесс;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своевременная организация развивающей предметно-игровой среды;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квалифицированное участие педагогов в педагогическом процессе, обеспечивающем право ребенка на игру;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индивидуальный подход к воспитанию, обучению, развитию детей в игровой деятельности;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перспективное планирование развития игры (комплексный метод);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эффективных методов и приемов, способствующих развитию игры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4153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7"/>
          <p:cNvGrpSpPr/>
          <p:nvPr/>
        </p:nvGrpSpPr>
        <p:grpSpPr>
          <a:xfrm>
            <a:off x="-836391" y="302553"/>
            <a:ext cx="9285264" cy="7124638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6"/>
          <p:cNvGrpSpPr/>
          <p:nvPr/>
        </p:nvGrpSpPr>
        <p:grpSpPr>
          <a:xfrm>
            <a:off x="5072066" y="0"/>
            <a:ext cx="4762740" cy="3000396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18"/>
          <p:cNvGrpSpPr/>
          <p:nvPr/>
        </p:nvGrpSpPr>
        <p:grpSpPr>
          <a:xfrm>
            <a:off x="-55071" y="3786190"/>
            <a:ext cx="9247681" cy="3082320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19"/>
            <p:cNvGrpSpPr/>
            <p:nvPr/>
          </p:nvGrpSpPr>
          <p:grpSpPr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20"/>
            <p:cNvGrpSpPr/>
            <p:nvPr/>
          </p:nvGrpSpPr>
          <p:grpSpPr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3"/>
          <p:cNvGrpSpPr/>
          <p:nvPr/>
        </p:nvGrpSpPr>
        <p:grpSpPr>
          <a:xfrm rot="626960">
            <a:off x="7869702" y="5933812"/>
            <a:ext cx="928662" cy="1000108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38"/>
            <p:cNvGrpSpPr/>
            <p:nvPr/>
          </p:nvGrpSpPr>
          <p:grpSpPr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158"/>
          <p:cNvGrpSpPr/>
          <p:nvPr/>
        </p:nvGrpSpPr>
        <p:grpSpPr>
          <a:xfrm rot="388224">
            <a:off x="6557801" y="5855841"/>
            <a:ext cx="1292760" cy="1084245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173"/>
          <p:cNvGrpSpPr/>
          <p:nvPr/>
        </p:nvGrpSpPr>
        <p:grpSpPr>
          <a:xfrm rot="626960">
            <a:off x="8369768" y="5933813"/>
            <a:ext cx="928662" cy="1000108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142"/>
          <p:cNvGrpSpPr/>
          <p:nvPr/>
        </p:nvGrpSpPr>
        <p:grpSpPr>
          <a:xfrm rot="20815479">
            <a:off x="7178705" y="5851445"/>
            <a:ext cx="1292760" cy="1079937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138"/>
            <p:cNvGrpSpPr/>
            <p:nvPr/>
          </p:nvGrpSpPr>
          <p:grpSpPr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203"/>
          <p:cNvGrpSpPr/>
          <p:nvPr/>
        </p:nvGrpSpPr>
        <p:grpSpPr>
          <a:xfrm rot="626960">
            <a:off x="3440547" y="6005251"/>
            <a:ext cx="928662" cy="1000108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38"/>
            <p:cNvGrpSpPr/>
            <p:nvPr/>
          </p:nvGrpSpPr>
          <p:grpSpPr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0" name="Группа 219"/>
          <p:cNvGrpSpPr/>
          <p:nvPr/>
        </p:nvGrpSpPr>
        <p:grpSpPr>
          <a:xfrm rot="20477843">
            <a:off x="4922140" y="5908939"/>
            <a:ext cx="928662" cy="1000108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38"/>
            <p:cNvGrpSpPr/>
            <p:nvPr/>
          </p:nvGrpSpPr>
          <p:grpSpPr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234"/>
          <p:cNvGrpSpPr/>
          <p:nvPr/>
        </p:nvGrpSpPr>
        <p:grpSpPr>
          <a:xfrm rot="20416555">
            <a:off x="3927703" y="5985261"/>
            <a:ext cx="928662" cy="1000108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88"/>
          <p:cNvGrpSpPr/>
          <p:nvPr/>
        </p:nvGrpSpPr>
        <p:grpSpPr>
          <a:xfrm rot="709197">
            <a:off x="4239936" y="5884284"/>
            <a:ext cx="1292760" cy="1083291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38"/>
            <p:cNvGrpSpPr/>
            <p:nvPr/>
          </p:nvGrpSpPr>
          <p:grpSpPr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0" name="Группа 249"/>
          <p:cNvGrpSpPr/>
          <p:nvPr/>
        </p:nvGrpSpPr>
        <p:grpSpPr>
          <a:xfrm rot="20571690">
            <a:off x="3127103" y="5901080"/>
            <a:ext cx="928662" cy="1000108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37"/>
            <p:cNvGrpSpPr/>
            <p:nvPr/>
          </p:nvGrpSpPr>
          <p:grpSpPr>
            <a:xfrm rot="2143029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2" name="Группа 284"/>
          <p:cNvGrpSpPr/>
          <p:nvPr/>
        </p:nvGrpSpPr>
        <p:grpSpPr>
          <a:xfrm>
            <a:off x="0" y="6197605"/>
            <a:ext cx="642942" cy="660395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290"/>
          <p:cNvGrpSpPr/>
          <p:nvPr/>
        </p:nvGrpSpPr>
        <p:grpSpPr>
          <a:xfrm>
            <a:off x="642910" y="6357958"/>
            <a:ext cx="571504" cy="588957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295"/>
          <p:cNvGrpSpPr/>
          <p:nvPr/>
        </p:nvGrpSpPr>
        <p:grpSpPr>
          <a:xfrm>
            <a:off x="5715008" y="6197605"/>
            <a:ext cx="642942" cy="660395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305"/>
          <p:cNvGrpSpPr/>
          <p:nvPr/>
        </p:nvGrpSpPr>
        <p:grpSpPr>
          <a:xfrm>
            <a:off x="1214414" y="6197605"/>
            <a:ext cx="642942" cy="660395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310"/>
          <p:cNvGrpSpPr/>
          <p:nvPr/>
        </p:nvGrpSpPr>
        <p:grpSpPr>
          <a:xfrm>
            <a:off x="2500298" y="6197605"/>
            <a:ext cx="642942" cy="660395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355"/>
          <p:cNvGrpSpPr/>
          <p:nvPr/>
        </p:nvGrpSpPr>
        <p:grpSpPr>
          <a:xfrm rot="3478556">
            <a:off x="156922" y="6491361"/>
            <a:ext cx="250390" cy="340455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342" idx="0"/>
              <a:endCxn id="3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369"/>
          <p:cNvGrpSpPr/>
          <p:nvPr/>
        </p:nvGrpSpPr>
        <p:grpSpPr>
          <a:xfrm rot="1300059">
            <a:off x="4697443" y="6483348"/>
            <a:ext cx="250390" cy="34045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372" idx="0"/>
              <a:endCxn id="37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2759" y="3247697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62" y="3286124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59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786" y="3071810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10" y="2857496"/>
            <a:ext cx="308713" cy="109866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title"/>
          </p:nvPr>
        </p:nvSpPr>
        <p:spPr>
          <a:xfrm>
            <a:off x="1214414" y="17815"/>
            <a:ext cx="6643734" cy="1143000"/>
          </a:xfrm>
          <a:prstGeom prst="round2SameRect">
            <a:avLst>
              <a:gd name="adj1" fmla="val 16667"/>
              <a:gd name="adj2" fmla="val 38889"/>
            </a:avLst>
          </a:prstGeom>
          <a:gradFill>
            <a:gsLst>
              <a:gs pos="100000">
                <a:srgbClr val="FFCCCC"/>
              </a:gs>
              <a:gs pos="26000">
                <a:schemeClr val="bg1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71450" h="31750"/>
          </a:sp3d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hlink"/>
                </a:solidFill>
                <a:latin typeface="Arial" charset="0"/>
              </a:rPr>
              <a:t>Условия эффективности развития игр:</a:t>
            </a:r>
            <a:endParaRPr lang="ru-RU" sz="28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idx="1"/>
          </p:nvPr>
        </p:nvSpPr>
        <p:spPr>
          <a:xfrm>
            <a:off x="500034" y="1285861"/>
            <a:ext cx="7381877" cy="3760730"/>
          </a:xfrm>
          <a:prstGeom prst="roundRect">
            <a:avLst>
              <a:gd name="adj" fmla="val 7968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свободное и добровольное включение детей в игру;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должны хорошо понимать смысл и содержание игры, её правила, идею каждой игровой роли;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должна положительно воздействовать на все сферы её участников;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достаточное количество времени для игры и наличие необходимых игрушек для осуществления детского замысла;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создании игровой среды следует учитывать половое различие детей;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осуществлять своевременное изменение игровой среды с учетом обогащающегося жизненного и игрового опыта детей и в соответствии с их интересами, настроением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Скругленный прямоугольник 34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7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70" name="Скругленный прямоугольник 369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Скругленный прямоугольник 38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Скругленный прямоугольник 398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2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403" name="Скругленный прямоугольник 402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Скругленный прямоугольник 403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Скругленный прямоугольник 406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285"/>
          <p:cNvGrpSpPr/>
          <p:nvPr/>
        </p:nvGrpSpPr>
        <p:grpSpPr>
          <a:xfrm>
            <a:off x="1428728" y="5929330"/>
            <a:ext cx="1000132" cy="1017585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356"/>
          <p:cNvGrpSpPr/>
          <p:nvPr/>
        </p:nvGrpSpPr>
        <p:grpSpPr>
          <a:xfrm rot="20068700">
            <a:off x="1657121" y="6384141"/>
            <a:ext cx="250390" cy="34045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359" idx="0"/>
              <a:endCxn id="35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300"/>
          <p:cNvGrpSpPr/>
          <p:nvPr/>
        </p:nvGrpSpPr>
        <p:grpSpPr>
          <a:xfrm>
            <a:off x="6000760" y="5929330"/>
            <a:ext cx="1000132" cy="928671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052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1502</TotalTime>
  <Words>555</Words>
  <Application>Microsoft Office PowerPoint</Application>
  <PresentationFormat>Экран (4:3)</PresentationFormat>
  <Paragraphs>68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Развитие игровой деятельности дошкольника в условиях введения ФГОС дошкольного образования </vt:lpstr>
      <vt:lpstr>SPRING</vt:lpstr>
      <vt:lpstr>Игра – ведущий вид деятельности детей дошкольного возраста</vt:lpstr>
      <vt:lpstr>    Функции игры:    </vt:lpstr>
      <vt:lpstr>ИГРА</vt:lpstr>
      <vt:lpstr>Основные признаки игры</vt:lpstr>
      <vt:lpstr>Какие качества формируются у ребёнка в процессе игры?</vt:lpstr>
      <vt:lpstr>Факторы реализации игры:</vt:lpstr>
      <vt:lpstr>Условия эффективности развития игр:</vt:lpstr>
      <vt:lpstr> Условия успешного руководства игрой: </vt:lpstr>
      <vt:lpstr>Классификации детских игр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игровой деятельности дошкольника в условиях введения ФГОС дошкольного образования</dc:title>
  <dc:creator>mobiworld</dc:creator>
  <cp:lastModifiedBy>Кабинет Английского</cp:lastModifiedBy>
  <cp:revision>12</cp:revision>
  <dcterms:created xsi:type="dcterms:W3CDTF">2015-01-20T03:28:18Z</dcterms:created>
  <dcterms:modified xsi:type="dcterms:W3CDTF">2019-09-29T12:16:35Z</dcterms:modified>
</cp:coreProperties>
</file>